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0"/>
    <p:restoredTop sz="94703"/>
  </p:normalViewPr>
  <p:slideViewPr>
    <p:cSldViewPr snapToGrid="0">
      <p:cViewPr varScale="1">
        <p:scale>
          <a:sx n="112" d="100"/>
          <a:sy n="112" d="100"/>
        </p:scale>
        <p:origin x="7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5B8D1-73D3-5D98-2FFC-7AE78D24C2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7DB5D3-5031-A7AE-1D94-8F1656E7C2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80DE39-6DC6-1413-E0C1-D0E0D99892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358491-3A81-8A48-9F6F-1E59D451B66C}" type="datetimeFigureOut">
              <a:rPr lang="en-US" smtClean="0"/>
              <a:t>12/2/25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562A52-E796-92AA-9540-D6AD11992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9C2A0-11C2-FD0A-D29C-297C2CFC1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00DC2E-4F92-CA40-9DE5-CEE6C036A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880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FD6D7-B3BF-DB83-61CF-02EF34E95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48BFFC-D535-85AC-F672-FC8A794DBC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9816A-6993-E25D-175B-051A604E39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358491-3A81-8A48-9F6F-1E59D451B66C}" type="datetimeFigureOut">
              <a:rPr lang="en-US" smtClean="0"/>
              <a:t>12/2/25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C0EB95-FE2B-55BD-7890-735506936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AC19B7-5B47-E71F-8EF7-918E9D82A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00DC2E-4F92-CA40-9DE5-CEE6C036A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846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06CD3A-6DBB-781C-629C-F755C6A924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88D22E-B849-1AB3-3D2D-52FA5663CB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7C8A0-9F05-6F36-507C-59865BB177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358491-3A81-8A48-9F6F-1E59D451B66C}" type="datetimeFigureOut">
              <a:rPr lang="en-US" smtClean="0"/>
              <a:t>12/2/25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4BAE05-F28F-2204-5E41-1398D7DAA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6AC534-2D2E-9700-A38C-F8BBC5FF2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00DC2E-4F92-CA40-9DE5-CEE6C036A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024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D12C6-BC65-D6AA-217B-13908F3A9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A01A1A-8829-C734-28DA-B4E7ABC43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857A6C-FD80-14E5-8942-3B2F1B3BED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358491-3A81-8A48-9F6F-1E59D451B66C}" type="datetimeFigureOut">
              <a:rPr lang="en-US" smtClean="0"/>
              <a:t>12/2/25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3138B-186D-D8CC-F86C-C08D803B6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F78B5-4089-168A-FD37-71F541F23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00DC2E-4F92-CA40-9DE5-CEE6C036A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980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2DB2C-9E2E-1A87-9B22-6956E83A8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5225AB-5D17-0D9F-4CA2-D3B1456025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4D463F-28DE-A54C-886F-D34D76EBD5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358491-3A81-8A48-9F6F-1E59D451B66C}" type="datetimeFigureOut">
              <a:rPr lang="en-US" smtClean="0"/>
              <a:t>12/2/25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52CAFF-859D-D34F-046F-190E0E70E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D2A4CC-5C16-87DD-A05B-E3F88377C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00DC2E-4F92-CA40-9DE5-CEE6C036A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871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9C112-C1C9-9067-797D-8943051A8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46B426-A3F8-61E2-DC9C-6DEE4A418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B51B6C-7932-D63D-C7A6-ED1FF1DDBA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C8208B-5EA1-F3D7-F85E-2A7F7CE49E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358491-3A81-8A48-9F6F-1E59D451B66C}" type="datetimeFigureOut">
              <a:rPr lang="en-US" smtClean="0"/>
              <a:t>12/2/25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07BB59-A1A4-E6F2-A69A-202CD4DBC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BE2791-4215-73D6-119F-E326788A1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00DC2E-4F92-CA40-9DE5-CEE6C036A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749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C22AE-2B23-FF80-00D7-CC585852C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C14860-835C-95CB-FED9-62F1F17260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21CE00-3A52-61A8-6AA2-F252D66DEC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BE4984-5965-60B8-D018-9DA0DE8127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58000A-0E24-4032-A281-92B94AA82E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DDAA42-B911-65BB-ABAC-EBD2D5C065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358491-3A81-8A48-9F6F-1E59D451B66C}" type="datetimeFigureOut">
              <a:rPr lang="en-US" smtClean="0"/>
              <a:t>12/2/25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22AAA1-B5B8-3ED5-F48C-A8EA06D40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AC55AE-8BE6-134A-A191-459778C41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00DC2E-4F92-CA40-9DE5-CEE6C036A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600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956C7-9422-73EE-87D6-ECD902FA7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98EBDF-9F3E-25D8-E906-FF473C2567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358491-3A81-8A48-9F6F-1E59D451B66C}" type="datetimeFigureOut">
              <a:rPr lang="en-US" smtClean="0"/>
              <a:t>12/2/25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4C9107-84D5-B85A-D1F3-B7D3924ED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3C6D9D-E48E-70F9-CCBB-D37A63688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00DC2E-4F92-CA40-9DE5-CEE6C036A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68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130B85-BB47-266A-C3DB-B00BCE9B6D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358491-3A81-8A48-9F6F-1E59D451B66C}" type="datetimeFigureOut">
              <a:rPr lang="en-US" smtClean="0"/>
              <a:t>12/2/25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067FAA-21B4-634C-CE56-01389E409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FD852E-0234-92EB-36E1-608368CF0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00DC2E-4F92-CA40-9DE5-CEE6C036A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97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9AD22-9597-C8C7-961D-476463A05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364C1-7F3D-7CE9-F785-88D2AE783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24B148-28E6-51B9-8BD9-3B57B52687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05AD65-FE3C-ACE0-7149-CCB571AFEC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358491-3A81-8A48-9F6F-1E59D451B66C}" type="datetimeFigureOut">
              <a:rPr lang="en-US" smtClean="0"/>
              <a:t>12/2/25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7EC724-4FCB-B80C-4A6B-68B0D60C4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479243-59CA-6E94-2691-C8772BA20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00DC2E-4F92-CA40-9DE5-CEE6C036A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673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CAF45-8ABB-D040-6E26-ABA02810A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E8A198-0C23-3A64-EA28-BE0DE4F807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BA6FB6-F5A1-C5A1-0719-07EC9BE647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02EA51-3220-86EA-4D3F-41A923A292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358491-3A81-8A48-9F6F-1E59D451B66C}" type="datetimeFigureOut">
              <a:rPr lang="en-US" smtClean="0"/>
              <a:t>12/2/25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9A6B7D-3E73-2437-C63E-44751E78D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637539-919F-FA95-7C16-D9B1EC82E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00DC2E-4F92-CA40-9DE5-CEE6C036A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257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and blue background&#10;&#10;AI-generated content may be incorrect.">
            <a:extLst>
              <a:ext uri="{FF2B5EF4-FFF2-40B4-BE49-F238E27FC236}">
                <a16:creationId xmlns:a16="http://schemas.microsoft.com/office/drawing/2014/main" id="{14520500-4365-ED90-1573-D0079511791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 b="6867"/>
          <a:stretch>
            <a:fillRect/>
          </a:stretch>
        </p:blipFill>
        <p:spPr>
          <a:xfrm>
            <a:off x="0" y="0"/>
            <a:ext cx="12192000" cy="6387074"/>
          </a:xfrm>
          <a:prstGeom prst="rect">
            <a:avLst/>
          </a:prstGeom>
        </p:spPr>
      </p:pic>
      <p:sp>
        <p:nvSpPr>
          <p:cNvPr id="8" name="Freeform: Shape 4">
            <a:extLst>
              <a:ext uri="{FF2B5EF4-FFF2-40B4-BE49-F238E27FC236}">
                <a16:creationId xmlns:a16="http://schemas.microsoft.com/office/drawing/2014/main" id="{4D1843CE-9629-C180-3CFD-639553259AA0}"/>
              </a:ext>
            </a:extLst>
          </p:cNvPr>
          <p:cNvSpPr/>
          <p:nvPr userDrawn="1"/>
        </p:nvSpPr>
        <p:spPr>
          <a:xfrm>
            <a:off x="0" y="6371351"/>
            <a:ext cx="9780102" cy="432000"/>
          </a:xfrm>
          <a:custGeom>
            <a:avLst/>
            <a:gdLst>
              <a:gd name="connsiteX0" fmla="*/ 0 w 9780102"/>
              <a:gd name="connsiteY0" fmla="*/ 0 h 432000"/>
              <a:gd name="connsiteX1" fmla="*/ 9780102 w 9780102"/>
              <a:gd name="connsiteY1" fmla="*/ 0 h 432000"/>
              <a:gd name="connsiteX2" fmla="*/ 9780102 w 9780102"/>
              <a:gd name="connsiteY2" fmla="*/ 432000 h 432000"/>
              <a:gd name="connsiteX3" fmla="*/ 0 w 9780102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1044DB8-7C05-E8FC-B0F0-F195EB9D5B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rgbClr val="363636"/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02079D-1EE5-6A0F-BBBC-81D1AEFA7E23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rgbClr val="05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581FE5-2E20-3A7A-85EA-C18F2E6EE7B8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rgbClr val="05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pic>
        <p:nvPicPr>
          <p:cNvPr id="12" name="Picture 11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FABE6B82-2F06-A32D-75D5-CA02D6BF01D8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041104" y="6430705"/>
            <a:ext cx="1457891" cy="40035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3" name="Graphic 9">
            <a:extLst>
              <a:ext uri="{FF2B5EF4-FFF2-40B4-BE49-F238E27FC236}">
                <a16:creationId xmlns:a16="http://schemas.microsoft.com/office/drawing/2014/main" id="{DA1C5510-6562-C0FC-E52E-7601296E216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-4992" y="283079"/>
            <a:ext cx="346978" cy="80435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787683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933475D-49F1-95F3-449E-0257D72F1FC6}"/>
              </a:ext>
            </a:extLst>
          </p:cNvPr>
          <p:cNvSpPr txBox="1">
            <a:spLocks/>
          </p:cNvSpPr>
          <p:nvPr/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rgbClr val="363636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B51A1E-902D-48AF-9020-955120F399B6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03ED3C-6BA1-A0EE-A3F9-4975F2090C97}"/>
              </a:ext>
            </a:extLst>
          </p:cNvPr>
          <p:cNvSpPr/>
          <p:nvPr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rgbClr val="05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5AA18E-8C02-4310-A86E-71529F0BC8D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981" t="24490" r="11225" b="23546"/>
          <a:stretch>
            <a:fillRect/>
          </a:stretch>
        </p:blipFill>
        <p:spPr>
          <a:xfrm>
            <a:off x="487461" y="910919"/>
            <a:ext cx="1888176" cy="533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70A483F-D27C-8C7C-F781-E25A6267868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262" t="1" r="17965" b="25744"/>
          <a:stretch>
            <a:fillRect/>
          </a:stretch>
        </p:blipFill>
        <p:spPr>
          <a:xfrm>
            <a:off x="9619567" y="1457244"/>
            <a:ext cx="2356433" cy="1468836"/>
          </a:xfrm>
          <a:prstGeom prst="roundRect">
            <a:avLst>
              <a:gd name="adj" fmla="val 7897"/>
            </a:avLst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F8B673-289E-FFB4-4CB9-D0FBB0492CF3}"/>
              </a:ext>
            </a:extLst>
          </p:cNvPr>
          <p:cNvSpPr txBox="1"/>
          <p:nvPr/>
        </p:nvSpPr>
        <p:spPr>
          <a:xfrm>
            <a:off x="487461" y="2027265"/>
            <a:ext cx="3253954" cy="33855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GB" sz="1600" b="1" dirty="0">
                <a:latin typeface="Calibri" panose="020F0502020204030204" pitchFamily="34" charset="0"/>
                <a:cs typeface="Calibri" panose="020F0502020204030204" pitchFamily="34" charset="0"/>
              </a:rPr>
              <a:t>Overview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06A346-6B0D-6A60-3312-DBC0C732B988}"/>
              </a:ext>
            </a:extLst>
          </p:cNvPr>
          <p:cNvSpPr txBox="1"/>
          <p:nvPr/>
        </p:nvSpPr>
        <p:spPr>
          <a:xfrm>
            <a:off x="487462" y="1482748"/>
            <a:ext cx="8885138" cy="58477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GB" sz="1600" b="1" dirty="0">
                <a:latin typeface="Montserrat" pitchFamily="2" charset="77"/>
              </a:rPr>
              <a:t>How Santos Built a Governed, Scalable &amp; Future-Ready Master Data Foundation with MDO</a:t>
            </a:r>
            <a:endParaRPr lang="en-IN" sz="1600" b="1" dirty="0">
              <a:latin typeface="Montserrat" pitchFamily="2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62D5B7-D8F1-2784-9CC9-61D8BEC0E1EA}"/>
              </a:ext>
            </a:extLst>
          </p:cNvPr>
          <p:cNvSpPr txBox="1"/>
          <p:nvPr/>
        </p:nvSpPr>
        <p:spPr>
          <a:xfrm>
            <a:off x="487461" y="2279749"/>
            <a:ext cx="9071950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Santos, a leading Australian energy company, needed a unified, governed, and automated way to manage millions of engineering and maintenance records across its SAP landscape. MDO enabled them to transform fragmented processes into a standardized, trusted, and scalable master data framework. 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7C33D880-B8A7-E98B-CE53-A4CAC9FFC236}"/>
              </a:ext>
            </a:extLst>
          </p:cNvPr>
          <p:cNvSpPr/>
          <p:nvPr/>
        </p:nvSpPr>
        <p:spPr>
          <a:xfrm>
            <a:off x="487462" y="2988978"/>
            <a:ext cx="2541490" cy="3313616"/>
          </a:xfrm>
          <a:prstGeom prst="roundRect">
            <a:avLst>
              <a:gd name="adj" fmla="val 4902"/>
            </a:avLst>
          </a:prstGeom>
          <a:solidFill>
            <a:schemeClr val="bg1"/>
          </a:solidFill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88123E-0663-67B8-6754-D31F383701D0}"/>
              </a:ext>
            </a:extLst>
          </p:cNvPr>
          <p:cNvSpPr txBox="1"/>
          <p:nvPr/>
        </p:nvSpPr>
        <p:spPr>
          <a:xfrm>
            <a:off x="571387" y="3856538"/>
            <a:ext cx="2076502" cy="2123658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77800" lvl="0" indent="-177800">
              <a:buFont typeface="Wingdings" pitchFamily="2" charset="2"/>
              <a:buChar char="§"/>
            </a:pP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No global standard for Management of Change (MOC) processes.</a:t>
            </a:r>
            <a:endParaRPr lang="en-IN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7800" lvl="0" indent="-177800">
              <a:buFont typeface="Wingdings" pitchFamily="2" charset="2"/>
              <a:buChar char="§"/>
            </a:pP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No unified taxonomy or ISO 14224 alignment.</a:t>
            </a:r>
            <a:endParaRPr lang="en-IN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7800" lvl="0" indent="-177800">
              <a:buFont typeface="Wingdings" pitchFamily="2" charset="2"/>
              <a:buChar char="§"/>
            </a:pP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700+ monthly BAU data requests, causing delays and manual rework.</a:t>
            </a:r>
            <a:endParaRPr lang="en-IN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7800" indent="-177800">
              <a:buFont typeface="Wingdings" pitchFamily="2" charset="2"/>
              <a:buChar char="§"/>
            </a:pP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High operational effort due to fragmented governance and inconsistent requests.</a:t>
            </a:r>
            <a:r>
              <a:rPr lang="en-IN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15E209-4BA3-48CD-DBAC-FAD501CD1B4A}"/>
              </a:ext>
            </a:extLst>
          </p:cNvPr>
          <p:cNvSpPr txBox="1"/>
          <p:nvPr/>
        </p:nvSpPr>
        <p:spPr>
          <a:xfrm>
            <a:off x="1353064" y="3270420"/>
            <a:ext cx="1294825" cy="52322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GB" sz="1400" b="1" dirty="0">
                <a:latin typeface="Montserrat" pitchFamily="2" charset="77"/>
                <a:cs typeface="Calibri" panose="020F0502020204030204" pitchFamily="34" charset="0"/>
              </a:rPr>
              <a:t>Key Challenges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B3A424B-43F6-4292-92DF-3BDC37C106D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-350" b="-681"/>
          <a:stretch>
            <a:fillRect/>
          </a:stretch>
        </p:blipFill>
        <p:spPr>
          <a:xfrm>
            <a:off x="620539" y="3138306"/>
            <a:ext cx="633738" cy="655334"/>
          </a:xfrm>
          <a:prstGeom prst="roundRect">
            <a:avLst>
              <a:gd name="adj" fmla="val 7897"/>
            </a:avLst>
          </a:prstGeom>
        </p:spPr>
      </p:pic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B3668D97-92DA-DDA1-2F82-CB7005D92088}"/>
              </a:ext>
            </a:extLst>
          </p:cNvPr>
          <p:cNvSpPr/>
          <p:nvPr/>
        </p:nvSpPr>
        <p:spPr>
          <a:xfrm>
            <a:off x="3112876" y="2988978"/>
            <a:ext cx="3271574" cy="3313616"/>
          </a:xfrm>
          <a:prstGeom prst="roundRect">
            <a:avLst>
              <a:gd name="adj" fmla="val 4902"/>
            </a:avLst>
          </a:prstGeom>
          <a:solidFill>
            <a:schemeClr val="bg1"/>
          </a:solidFill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36B163-62D4-CAEE-2317-434F181EB57D}"/>
              </a:ext>
            </a:extLst>
          </p:cNvPr>
          <p:cNvSpPr txBox="1"/>
          <p:nvPr/>
        </p:nvSpPr>
        <p:spPr>
          <a:xfrm>
            <a:off x="3189289" y="3856538"/>
            <a:ext cx="2594291" cy="230832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>
            <a:defPPr>
              <a:defRPr lang="en-US"/>
            </a:defPPr>
            <a:lvl1pPr marL="177800" lvl="0" indent="-177800">
              <a:buFont typeface="Arial" panose="020B0604020202020204" pitchFamily="34" charset="0"/>
              <a:buChar char="•"/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buFont typeface="Wingdings" pitchFamily="2" charset="2"/>
              <a:buChar char="§"/>
            </a:pPr>
            <a:r>
              <a:rPr lang="en-GB" sz="1200" dirty="0"/>
              <a:t>Alignment of data management processes with engineering MOC standards.</a:t>
            </a:r>
          </a:p>
          <a:p>
            <a:pPr>
              <a:buFont typeface="Wingdings" pitchFamily="2" charset="2"/>
              <a:buChar char="§"/>
            </a:pPr>
            <a:r>
              <a:rPr lang="en-GB" sz="1200" dirty="0"/>
              <a:t>Development of rule-based data quality frameworks for consistency, deduplication, and enrichment.</a:t>
            </a:r>
          </a:p>
          <a:p>
            <a:pPr>
              <a:buFont typeface="Wingdings" pitchFamily="2" charset="2"/>
              <a:buChar char="§"/>
            </a:pPr>
            <a:r>
              <a:rPr lang="en-GB" sz="1200" dirty="0"/>
              <a:t>Automation and prioritization frameworks to reduce manual intervention and optimize cost.</a:t>
            </a:r>
          </a:p>
          <a:p>
            <a:pPr>
              <a:buFont typeface="Wingdings" pitchFamily="2" charset="2"/>
              <a:buChar char="§"/>
            </a:pPr>
            <a:r>
              <a:rPr lang="en-GB" sz="1200" dirty="0"/>
              <a:t>Phased rollout beginning with PNG operations to strengthen governance before global scaling.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AB469B0-5D24-FC98-1E1B-BBE4C0A9AC46}"/>
              </a:ext>
            </a:extLst>
          </p:cNvPr>
          <p:cNvSpPr txBox="1"/>
          <p:nvPr/>
        </p:nvSpPr>
        <p:spPr>
          <a:xfrm>
            <a:off x="487461" y="236878"/>
            <a:ext cx="8885139" cy="58477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GB" sz="3200" b="1" dirty="0">
                <a:latin typeface="Montserrat" pitchFamily="2" charset="77"/>
              </a:rPr>
              <a:t>Case Study</a:t>
            </a:r>
            <a:endParaRPr lang="en-IN" sz="3200" b="1" dirty="0">
              <a:latin typeface="Montserrat" pitchFamily="2" charset="7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91EA548-D458-474E-7995-CF24C83FA84E}"/>
              </a:ext>
            </a:extLst>
          </p:cNvPr>
          <p:cNvSpPr txBox="1"/>
          <p:nvPr/>
        </p:nvSpPr>
        <p:spPr>
          <a:xfrm>
            <a:off x="3978961" y="3270420"/>
            <a:ext cx="1141679" cy="52322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GB" sz="1400" b="1" dirty="0">
                <a:latin typeface="Montserrat" pitchFamily="2" charset="77"/>
                <a:cs typeface="Calibri" panose="020F0502020204030204" pitchFamily="34" charset="0"/>
              </a:rPr>
              <a:t>Solution</a:t>
            </a:r>
          </a:p>
          <a:p>
            <a:r>
              <a:rPr lang="en-GB" sz="1400" b="1" dirty="0">
                <a:latin typeface="Montserrat" pitchFamily="2" charset="77"/>
                <a:cs typeface="Calibri" panose="020F0502020204030204" pitchFamily="34" charset="0"/>
              </a:rPr>
              <a:t>Approach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0965016-0528-8F95-108F-B254E1D31BF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648" r="1648"/>
          <a:stretch/>
        </p:blipFill>
        <p:spPr>
          <a:xfrm>
            <a:off x="3223093" y="3138306"/>
            <a:ext cx="633738" cy="655334"/>
          </a:xfrm>
          <a:prstGeom prst="roundRect">
            <a:avLst>
              <a:gd name="adj" fmla="val 7897"/>
            </a:avLst>
          </a:prstGeom>
        </p:spPr>
      </p:pic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6653E8E4-AD38-9866-D7E6-DD021DE9D9DF}"/>
              </a:ext>
            </a:extLst>
          </p:cNvPr>
          <p:cNvSpPr/>
          <p:nvPr/>
        </p:nvSpPr>
        <p:spPr>
          <a:xfrm>
            <a:off x="6468374" y="2988978"/>
            <a:ext cx="3091037" cy="3313616"/>
          </a:xfrm>
          <a:prstGeom prst="roundRect">
            <a:avLst>
              <a:gd name="adj" fmla="val 4902"/>
            </a:avLst>
          </a:prstGeom>
          <a:solidFill>
            <a:schemeClr val="bg1"/>
          </a:solidFill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9F7388C-95FB-B0D7-755B-09529476F330}"/>
              </a:ext>
            </a:extLst>
          </p:cNvPr>
          <p:cNvSpPr txBox="1"/>
          <p:nvPr/>
        </p:nvSpPr>
        <p:spPr>
          <a:xfrm>
            <a:off x="6552300" y="3856538"/>
            <a:ext cx="2959312" cy="230832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77800" lvl="0" indent="-177800">
              <a:buFont typeface="Wingdings" pitchFamily="2" charset="2"/>
              <a:buChar char="§"/>
            </a:pP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Improved SLA adherence and compliance through governed workflows.</a:t>
            </a:r>
          </a:p>
          <a:p>
            <a:pPr marL="177800" lvl="0" indent="-177800">
              <a:buFont typeface="Wingdings" pitchFamily="2" charset="2"/>
              <a:buChar char="§"/>
            </a:pP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Reduced backlog and manual processing via automated load and approval systems.</a:t>
            </a:r>
          </a:p>
          <a:p>
            <a:pPr marL="177800" lvl="0" indent="-177800">
              <a:buFont typeface="Wingdings" pitchFamily="2" charset="2"/>
              <a:buChar char="§"/>
            </a:pP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Lower operational effort with smarter request prioritization.</a:t>
            </a:r>
          </a:p>
          <a:p>
            <a:pPr marL="177800" lvl="0" indent="-177800">
              <a:buFont typeface="Wingdings" pitchFamily="2" charset="2"/>
              <a:buChar char="§"/>
            </a:pP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Higher data trust across Technical Objects, BOMs, Documents, Task Lists, and Maintenance Plans.</a:t>
            </a:r>
          </a:p>
          <a:p>
            <a:pPr marL="177800" lvl="0" indent="-177800">
              <a:buFont typeface="Wingdings" pitchFamily="2" charset="2"/>
              <a:buChar char="§"/>
            </a:pP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Greater visibility into bottlenecks, improving </a:t>
            </a:r>
            <a:b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decision-making and operational reliability.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D57D2AF-ADE3-AE54-D626-EDBC1C6ABD97}"/>
              </a:ext>
            </a:extLst>
          </p:cNvPr>
          <p:cNvSpPr txBox="1"/>
          <p:nvPr/>
        </p:nvSpPr>
        <p:spPr>
          <a:xfrm>
            <a:off x="7391127" y="3270420"/>
            <a:ext cx="1141679" cy="52322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GB" sz="1400" b="1" dirty="0">
                <a:latin typeface="Montserrat" pitchFamily="2" charset="77"/>
                <a:cs typeface="Calibri" panose="020F0502020204030204" pitchFamily="34" charset="0"/>
              </a:rPr>
              <a:t>The </a:t>
            </a:r>
          </a:p>
          <a:p>
            <a:r>
              <a:rPr lang="en-GB" sz="1400" b="1" dirty="0">
                <a:latin typeface="Montserrat" pitchFamily="2" charset="77"/>
                <a:cs typeface="Calibri" panose="020F0502020204030204" pitchFamily="34" charset="0"/>
              </a:rPr>
              <a:t>Results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683068E8-5B11-B087-D575-9728E97F6481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648" r="1648"/>
          <a:stretch/>
        </p:blipFill>
        <p:spPr>
          <a:xfrm>
            <a:off x="6658602" y="3138306"/>
            <a:ext cx="633738" cy="655334"/>
          </a:xfrm>
          <a:prstGeom prst="roundRect">
            <a:avLst>
              <a:gd name="adj" fmla="val 7897"/>
            </a:avLst>
          </a:prstGeom>
        </p:spPr>
      </p:pic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B4BA3A2A-A9F1-4E6D-5CCB-3BE3E062BFAF}"/>
              </a:ext>
            </a:extLst>
          </p:cNvPr>
          <p:cNvSpPr/>
          <p:nvPr/>
        </p:nvSpPr>
        <p:spPr>
          <a:xfrm>
            <a:off x="9645915" y="2988978"/>
            <a:ext cx="2334428" cy="3313616"/>
          </a:xfrm>
          <a:prstGeom prst="roundRect">
            <a:avLst>
              <a:gd name="adj" fmla="val 4902"/>
            </a:avLst>
          </a:prstGeom>
          <a:solidFill>
            <a:schemeClr val="bg1"/>
          </a:solidFill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6F597F7-52DA-DA10-D821-1FFE56CE7BC1}"/>
              </a:ext>
            </a:extLst>
          </p:cNvPr>
          <p:cNvSpPr txBox="1"/>
          <p:nvPr/>
        </p:nvSpPr>
        <p:spPr>
          <a:xfrm>
            <a:off x="9787417" y="3856538"/>
            <a:ext cx="1917121" cy="230832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Santos’ journey with MDO showcases how disciplined governance and automation can transform a complex SAP data landscape into a controlled, reliable, and future-ready data foundation. This shift has positioned Santos to move confidently toward an </a:t>
            </a:r>
          </a:p>
          <a:p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AI-enabled, predictive operations strategy.</a:t>
            </a:r>
            <a:endParaRPr lang="en-IN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477C086-C6F6-F31C-1828-DA5D69FEDF24}"/>
              </a:ext>
            </a:extLst>
          </p:cNvPr>
          <p:cNvSpPr txBox="1"/>
          <p:nvPr/>
        </p:nvSpPr>
        <p:spPr>
          <a:xfrm>
            <a:off x="10477227" y="3485863"/>
            <a:ext cx="1151834" cy="30777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GB" sz="1400" b="1" dirty="0">
                <a:latin typeface="Montserrat" pitchFamily="2" charset="77"/>
                <a:cs typeface="Calibri" panose="020F0502020204030204" pitchFamily="34" charset="0"/>
              </a:rPr>
              <a:t>Conclusion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BB1BA09B-8A71-90F1-DFC5-C890C8519531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648" r="1648"/>
          <a:stretch/>
        </p:blipFill>
        <p:spPr>
          <a:xfrm>
            <a:off x="9744702" y="3138306"/>
            <a:ext cx="633738" cy="655334"/>
          </a:xfrm>
          <a:prstGeom prst="roundRect">
            <a:avLst>
              <a:gd name="adj" fmla="val 7897"/>
            </a:avLst>
          </a:prstGeom>
        </p:spPr>
      </p:pic>
    </p:spTree>
    <p:extLst>
      <p:ext uri="{BB962C8B-B14F-4D97-AF65-F5344CB8AC3E}">
        <p14:creationId xmlns:p14="http://schemas.microsoft.com/office/powerpoint/2010/main" val="4074271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13BC0AFE9430499B2E59936302428B" ma:contentTypeVersion="7" ma:contentTypeDescription="Create a new document." ma:contentTypeScope="" ma:versionID="457874a5e7a88c5d1412a5f91995d275">
  <xsd:schema xmlns:xsd="http://www.w3.org/2001/XMLSchema" xmlns:xs="http://www.w3.org/2001/XMLSchema" xmlns:p="http://schemas.microsoft.com/office/2006/metadata/properties" xmlns:ns2="39f83bc8-12cf-4abb-a898-da8b6eb0354a" targetNamespace="http://schemas.microsoft.com/office/2006/metadata/properties" ma:root="true" ma:fieldsID="c05dcda6d97811a17b91542475b5021f" ns2:_="">
    <xsd:import namespace="39f83bc8-12cf-4abb-a898-da8b6eb035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f83bc8-12cf-4abb-a898-da8b6eb035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4F1B150-F6BB-495A-9E7E-2CB95EB14CF8}"/>
</file>

<file path=customXml/itemProps2.xml><?xml version="1.0" encoding="utf-8"?>
<ds:datastoreItem xmlns:ds="http://schemas.openxmlformats.org/officeDocument/2006/customXml" ds:itemID="{6B940F9B-82E0-4D21-AAAB-15B0C226F4D8}"/>
</file>

<file path=customXml/itemProps3.xml><?xml version="1.0" encoding="utf-8"?>
<ds:datastoreItem xmlns:ds="http://schemas.openxmlformats.org/officeDocument/2006/customXml" ds:itemID="{0E79EBF6-7F10-4513-84F3-2E08D9927F88}"/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271</Words>
  <Application>Microsoft Macintosh PowerPoint</Application>
  <PresentationFormat>Widescreen</PresentationFormat>
  <Paragraphs>26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Aptos Display</vt:lpstr>
      <vt:lpstr>Arial</vt:lpstr>
      <vt:lpstr>Calibri</vt:lpstr>
      <vt:lpstr>Montserrat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Abhishek Kumar</dc:creator>
  <cp:lastModifiedBy>Abhishek Kumar</cp:lastModifiedBy>
  <cp:revision>12</cp:revision>
  <dcterms:created xsi:type="dcterms:W3CDTF">2025-12-02T06:59:54Z</dcterms:created>
  <dcterms:modified xsi:type="dcterms:W3CDTF">2025-12-02T07:46:56Z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0x0101005713BC0AFE9430499B2E59936302428B</vt:lpwstr>
  </property>
</Properties>
</file>