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9"/>
    <p:restoredTop sz="94703"/>
  </p:normalViewPr>
  <p:slideViewPr>
    <p:cSldViewPr snapToGrid="0">
      <p:cViewPr varScale="1">
        <p:scale>
          <a:sx n="112" d="100"/>
          <a:sy n="112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B8D1-73D3-5D98-2FFC-7AE78D24C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DB5D3-5031-A7AE-1D94-8F1656E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0DE39-6DC6-1413-E0C1-D0E0D998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2A52-E796-92AA-9540-D6AD1199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9C2A0-11C2-FD0A-D29C-297C2CFC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D6D7-B3BF-DB83-61CF-02EF34E9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8BFFC-D535-85AC-F672-FC8A794DB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9816A-6993-E25D-175B-051A604E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0EB95-FE2B-55BD-7890-73550693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C19B7-5B47-E71F-8EF7-918E9D82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6CD3A-6DBB-781C-629C-F755C6A92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8D22E-B849-1AB3-3D2D-52FA5663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7C8A0-9F05-6F36-507C-59865BB1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BAE05-F28F-2204-5E41-1398D7DA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AC534-2D2E-9700-A38C-F8BBC5FF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12C6-BC65-D6AA-217B-13908F3A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1A1A-8829-C734-28DA-B4E7ABC43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57A6C-FD80-14E5-8942-3B2F1B3B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138B-186D-D8CC-F86C-C08D803B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F78B5-4089-168A-FD37-71F541F2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DB2C-9E2E-1A87-9B22-6956E83A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25AB-5D17-0D9F-4CA2-D3B145602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463F-28DE-A54C-886F-D34D76EB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2CAFF-859D-D34F-046F-190E0E70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2A4CC-5C16-87DD-A05B-E3F88377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7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C112-C1C9-9067-797D-8943051A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B426-A3F8-61E2-DC9C-6DEE4A418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51B6C-7932-D63D-C7A6-ED1FF1DDB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8208B-5EA1-F3D7-F85E-2A7F7CE4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7BB59-A1A4-E6F2-A69A-202CD4DB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E2791-4215-73D6-119F-E326788A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22AE-2B23-FF80-00D7-CC585852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14860-835C-95CB-FED9-62F1F172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1CE00-3A52-61A8-6AA2-F252D66D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E4984-5965-60B8-D018-9DA0DE812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8000A-0E24-4032-A281-92B94AA82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DAA42-B911-65BB-ABAC-EBD2D5C0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2AAA1-B5B8-3ED5-F48C-A8EA06D4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C55AE-8BE6-134A-A191-459778C4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0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56C7-9422-73EE-87D6-ECD902FA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8EBDF-9F3E-25D8-E906-FF473C25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C9107-84D5-B85A-D1F3-B7D3924E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C6D9D-E48E-70F9-CCBB-D37A6368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30B85-BB47-266A-C3DB-B00BCE9B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67FAA-21B4-634C-CE56-01389E40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D852E-0234-92EB-36E1-608368C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AD22-9597-C8C7-961D-476463A0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364C1-7F3D-7CE9-F785-88D2AE78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4B148-28E6-51B9-8BD9-3B57B5268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5AD65-FE3C-ACE0-7149-CCB571AF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C724-4FCB-B80C-4A6B-68B0D60C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79243-59CA-6E94-2691-C8772BA2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7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AF45-8ABB-D040-6E26-ABA02810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8A198-0C23-3A64-EA28-BE0DE4F80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A6FB6-F5A1-C5A1-0719-07EC9BE64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2EA51-3220-86EA-4D3F-41A923A2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A6B7D-3E73-2437-C63E-44751E78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37539-919F-FA95-7C16-D9B1EC82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14520500-4365-ED90-1573-D0079511791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6867"/>
          <a:stretch>
            <a:fillRect/>
          </a:stretch>
        </p:blipFill>
        <p:spPr>
          <a:xfrm>
            <a:off x="0" y="0"/>
            <a:ext cx="12192000" cy="6387074"/>
          </a:xfrm>
          <a:prstGeom prst="rect">
            <a:avLst/>
          </a:prstGeom>
        </p:spPr>
      </p:pic>
      <p:sp>
        <p:nvSpPr>
          <p:cNvPr id="8" name="Freeform: Shape 4">
            <a:extLst>
              <a:ext uri="{FF2B5EF4-FFF2-40B4-BE49-F238E27FC236}">
                <a16:creationId xmlns:a16="http://schemas.microsoft.com/office/drawing/2014/main" id="{4D1843CE-9629-C180-3CFD-639553259AA0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44DB8-7C05-E8FC-B0F0-F195EB9D5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63636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2079D-1EE5-6A0F-BBBC-81D1AEFA7E23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81FE5-2E20-3A7A-85EA-C18F2E6EE7B8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2" name="Picture 1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FABE6B82-2F06-A32D-75D5-CA02D6BF01D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41104" y="6430705"/>
            <a:ext cx="1457891" cy="4003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phic 9">
            <a:extLst>
              <a:ext uri="{FF2B5EF4-FFF2-40B4-BE49-F238E27FC236}">
                <a16:creationId xmlns:a16="http://schemas.microsoft.com/office/drawing/2014/main" id="{DA1C5510-6562-C0FC-E52E-7601296E21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992" y="283079"/>
            <a:ext cx="346978" cy="8043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8768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33475D-49F1-95F3-449E-0257D72F1FC6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63636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3ED3C-6BA1-A0EE-A3F9-4975F2090C97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A483F-D27C-8C7C-F781-E25A6267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3" t="5008" r="17744" b="11963"/>
          <a:stretch>
            <a:fillRect/>
          </a:stretch>
        </p:blipFill>
        <p:spPr>
          <a:xfrm>
            <a:off x="9619567" y="1509218"/>
            <a:ext cx="2356433" cy="1394002"/>
          </a:xfrm>
          <a:prstGeom prst="roundRect">
            <a:avLst>
              <a:gd name="adj" fmla="val 7897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F8B673-289E-FFB4-4CB9-D0FBB0492CF3}"/>
              </a:ext>
            </a:extLst>
          </p:cNvPr>
          <p:cNvSpPr txBox="1"/>
          <p:nvPr/>
        </p:nvSpPr>
        <p:spPr>
          <a:xfrm>
            <a:off x="487461" y="2004405"/>
            <a:ext cx="3253954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6A346-6B0D-6A60-3312-DBC0C732B988}"/>
              </a:ext>
            </a:extLst>
          </p:cNvPr>
          <p:cNvSpPr txBox="1"/>
          <p:nvPr/>
        </p:nvSpPr>
        <p:spPr>
          <a:xfrm>
            <a:off x="1611630" y="1318036"/>
            <a:ext cx="776096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How Origin Energy Built a Governed, Scalable &amp; AI-Ready Master Data Foundation with MDO</a:t>
            </a:r>
            <a:r>
              <a:rPr lang="en-IN" sz="1600" dirty="0"/>
              <a:t> </a:t>
            </a:r>
            <a:endParaRPr lang="en-IN" sz="1600" b="1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2D5B7-D8F1-2784-9CC9-61D8BEC0E1EA}"/>
              </a:ext>
            </a:extLst>
          </p:cNvPr>
          <p:cNvSpPr txBox="1"/>
          <p:nvPr/>
        </p:nvSpPr>
        <p:spPr>
          <a:xfrm>
            <a:off x="487461" y="2256889"/>
            <a:ext cx="9071950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Origin Energy, a major energy company focused on energy supply and generation, modernized its fragmented, error-prone asset master data environment by implementing MDO with deep SAP integration. The initiative repositioned asset data as a governed, scalable, and AI-ready foundation for the business, moving from manual workflows to a streamlined, future-focused model.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C33D880-B8A7-E98B-CE53-A4CAC9FFC236}"/>
              </a:ext>
            </a:extLst>
          </p:cNvPr>
          <p:cNvSpPr/>
          <p:nvPr/>
        </p:nvSpPr>
        <p:spPr>
          <a:xfrm>
            <a:off x="487462" y="2988978"/>
            <a:ext cx="2541490" cy="3313616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88123E-0663-67B8-6754-D31F383701D0}"/>
              </a:ext>
            </a:extLst>
          </p:cNvPr>
          <p:cNvSpPr txBox="1"/>
          <p:nvPr/>
        </p:nvSpPr>
        <p:spPr>
          <a:xfrm>
            <a:off x="571387" y="3856538"/>
            <a:ext cx="2349608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7800" lvl="0" indent="-177800">
              <a:buFont typeface="Wingdings" pitchFamily="2" charset="2"/>
              <a:buChar char="§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Unreliable Legacy Systems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lacking scalability for future transformation.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Manual, Customized, Error-Prone Steps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causing rework and poor data quality.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Fragmented Governance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with no “Right First Time” control.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Underused SAP–MDO Integration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limiting efficiency and automation.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5E209-4BA3-48CD-DBAC-FAD501CD1B4A}"/>
              </a:ext>
            </a:extLst>
          </p:cNvPr>
          <p:cNvSpPr txBox="1"/>
          <p:nvPr/>
        </p:nvSpPr>
        <p:spPr>
          <a:xfrm>
            <a:off x="1353064" y="3270420"/>
            <a:ext cx="1294825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Key Challenges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3A424B-43F6-4292-92DF-3BDC37C106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350" b="-681"/>
          <a:stretch>
            <a:fillRect/>
          </a:stretch>
        </p:blipFill>
        <p:spPr>
          <a:xfrm>
            <a:off x="620539" y="3138306"/>
            <a:ext cx="633738" cy="655334"/>
          </a:xfrm>
          <a:prstGeom prst="roundRect">
            <a:avLst>
              <a:gd name="adj" fmla="val 7897"/>
            </a:avLst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3668D97-92DA-DDA1-2F82-CB7005D92088}"/>
              </a:ext>
            </a:extLst>
          </p:cNvPr>
          <p:cNvSpPr/>
          <p:nvPr/>
        </p:nvSpPr>
        <p:spPr>
          <a:xfrm>
            <a:off x="3112876" y="2988978"/>
            <a:ext cx="3271574" cy="3313616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36B163-62D4-CAEE-2317-434F181EB57D}"/>
              </a:ext>
            </a:extLst>
          </p:cNvPr>
          <p:cNvSpPr txBox="1"/>
          <p:nvPr/>
        </p:nvSpPr>
        <p:spPr>
          <a:xfrm>
            <a:off x="3189289" y="3856538"/>
            <a:ext cx="300328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 marL="177800" lvl="0" indent="-177800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sz="1200" b="1" dirty="0"/>
              <a:t>Phased rollout</a:t>
            </a:r>
            <a:r>
              <a:rPr lang="en-GB" sz="1200" dirty="0"/>
              <a:t> across core asset objects for structured adoption.</a:t>
            </a:r>
            <a:endParaRPr lang="en-IN" sz="1200" dirty="0"/>
          </a:p>
          <a:p>
            <a:pPr lvl="0"/>
            <a:r>
              <a:rPr lang="en-GB" sz="1200" b="1" dirty="0"/>
              <a:t>Clean reset</a:t>
            </a:r>
            <a:r>
              <a:rPr lang="en-GB" sz="1200" dirty="0"/>
              <a:t> of legacy CRs for simplified, effective training.</a:t>
            </a:r>
            <a:endParaRPr lang="en-IN" sz="1200" dirty="0"/>
          </a:p>
          <a:p>
            <a:pPr lvl="0"/>
            <a:r>
              <a:rPr lang="en-GB" sz="1200" b="1" dirty="0"/>
              <a:t>Stakeholder discovery</a:t>
            </a:r>
            <a:r>
              <a:rPr lang="en-GB" sz="1200" dirty="0"/>
              <a:t> to shape an SAP S/4HANA-aligned process.</a:t>
            </a:r>
            <a:endParaRPr lang="en-IN" sz="1200" dirty="0"/>
          </a:p>
          <a:p>
            <a:pPr lvl="0"/>
            <a:r>
              <a:rPr lang="en-GB" sz="1200" b="1" dirty="0"/>
              <a:t>Embedded governance</a:t>
            </a:r>
            <a:r>
              <a:rPr lang="en-GB" sz="1200" dirty="0"/>
              <a:t> with </a:t>
            </a:r>
            <a:r>
              <a:rPr lang="en-GB" sz="1200" b="1" dirty="0"/>
              <a:t>rule-driven</a:t>
            </a:r>
            <a:r>
              <a:rPr lang="en-GB" sz="1200" dirty="0"/>
              <a:t>, reliable data controls.</a:t>
            </a:r>
            <a:endParaRPr lang="en-IN" sz="1200" dirty="0"/>
          </a:p>
          <a:p>
            <a:pPr lvl="0"/>
            <a:r>
              <a:rPr lang="en-GB" sz="1200" b="1" dirty="0"/>
              <a:t>AI foundation</a:t>
            </a:r>
            <a:r>
              <a:rPr lang="en-GB" sz="1200" dirty="0"/>
              <a:t> enabling KAI-based, </a:t>
            </a:r>
            <a:r>
              <a:rPr lang="en-GB" sz="1200" b="1" dirty="0"/>
              <a:t>intent-driven</a:t>
            </a:r>
            <a:r>
              <a:rPr lang="en-GB" sz="1200" dirty="0"/>
              <a:t> data actions.</a:t>
            </a:r>
            <a:endParaRPr lang="en-IN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469B0-5D24-FC98-1E1B-BBE4C0A9AC46}"/>
              </a:ext>
            </a:extLst>
          </p:cNvPr>
          <p:cNvSpPr txBox="1"/>
          <p:nvPr/>
        </p:nvSpPr>
        <p:spPr>
          <a:xfrm>
            <a:off x="487461" y="236878"/>
            <a:ext cx="8885139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3200" b="1" dirty="0">
                <a:latin typeface="Montserrat" pitchFamily="2" charset="77"/>
              </a:rPr>
              <a:t>Case Study</a:t>
            </a:r>
            <a:endParaRPr lang="en-IN" sz="3200" b="1" dirty="0"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1EA548-D458-474E-7995-CF24C83FA84E}"/>
              </a:ext>
            </a:extLst>
          </p:cNvPr>
          <p:cNvSpPr txBox="1"/>
          <p:nvPr/>
        </p:nvSpPr>
        <p:spPr>
          <a:xfrm>
            <a:off x="3978961" y="3270420"/>
            <a:ext cx="1141679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Solution</a:t>
            </a:r>
          </a:p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Approach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965016-0528-8F95-108F-B254E1D31B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8" r="1648"/>
          <a:stretch/>
        </p:blipFill>
        <p:spPr>
          <a:xfrm>
            <a:off x="3223093" y="3138306"/>
            <a:ext cx="633738" cy="655334"/>
          </a:xfrm>
          <a:prstGeom prst="roundRect">
            <a:avLst>
              <a:gd name="adj" fmla="val 7897"/>
            </a:avLst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653E8E4-AD38-9866-D7E6-DD021DE9D9DF}"/>
              </a:ext>
            </a:extLst>
          </p:cNvPr>
          <p:cNvSpPr/>
          <p:nvPr/>
        </p:nvSpPr>
        <p:spPr>
          <a:xfrm>
            <a:off x="6468374" y="2988978"/>
            <a:ext cx="3091037" cy="3313616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F7388C-95FB-B0D7-755B-09529476F330}"/>
              </a:ext>
            </a:extLst>
          </p:cNvPr>
          <p:cNvSpPr txBox="1"/>
          <p:nvPr/>
        </p:nvSpPr>
        <p:spPr>
          <a:xfrm>
            <a:off x="6552300" y="3856538"/>
            <a:ext cx="2959312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Modern, Simplified User Experience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aligned with SAP S/4HANA.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Improved Data Quality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through built-in rules and standardized capture.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Automated Triage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with AI Forms and Rule Engine handling checks, validations, and transformations.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Reliable SAP Updates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with governed, synchronous data flow.</a:t>
            </a:r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57D2AF-ADE3-AE54-D626-EDBC1C6ABD97}"/>
              </a:ext>
            </a:extLst>
          </p:cNvPr>
          <p:cNvSpPr txBox="1"/>
          <p:nvPr/>
        </p:nvSpPr>
        <p:spPr>
          <a:xfrm>
            <a:off x="7391127" y="3270420"/>
            <a:ext cx="1141679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The </a:t>
            </a:r>
          </a:p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83068E8-5B11-B087-D575-9728E97F648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8" r="1648"/>
          <a:stretch/>
        </p:blipFill>
        <p:spPr>
          <a:xfrm>
            <a:off x="6658602" y="3138306"/>
            <a:ext cx="633738" cy="655334"/>
          </a:xfrm>
          <a:prstGeom prst="roundRect">
            <a:avLst>
              <a:gd name="adj" fmla="val 7897"/>
            </a:avLst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4BA3A2A-A9F1-4E6D-5CCB-3BE3E062BFAF}"/>
              </a:ext>
            </a:extLst>
          </p:cNvPr>
          <p:cNvSpPr/>
          <p:nvPr/>
        </p:nvSpPr>
        <p:spPr>
          <a:xfrm>
            <a:off x="9645915" y="2988978"/>
            <a:ext cx="2334428" cy="3313616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F597F7-52DA-DA10-D821-1FFE56CE7BC1}"/>
              </a:ext>
            </a:extLst>
          </p:cNvPr>
          <p:cNvSpPr txBox="1"/>
          <p:nvPr/>
        </p:nvSpPr>
        <p:spPr>
          <a:xfrm>
            <a:off x="9787417" y="3856538"/>
            <a:ext cx="2088353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Origin Energy proved that modern MDM is a business transformation effort powered by governance, automation, and executive buy-in. With MDO, the organization now operates on a scalable, governed, and AI-enabled master data foundation supporting both current operations and future digital growth.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77C086-C6F6-F31C-1828-DA5D69FEDF24}"/>
              </a:ext>
            </a:extLst>
          </p:cNvPr>
          <p:cNvSpPr txBox="1"/>
          <p:nvPr/>
        </p:nvSpPr>
        <p:spPr>
          <a:xfrm>
            <a:off x="10500087" y="3485863"/>
            <a:ext cx="1151834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Conclusion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B1BA09B-8A71-90F1-DFC5-C890C851953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8" r="1648"/>
          <a:stretch/>
        </p:blipFill>
        <p:spPr>
          <a:xfrm>
            <a:off x="9778992" y="3138306"/>
            <a:ext cx="633738" cy="655334"/>
          </a:xfrm>
          <a:prstGeom prst="roundRect">
            <a:avLst>
              <a:gd name="adj" fmla="val 7897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ADAF09-7EE1-2FBD-436E-A6D880C828B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3907" b="-5462"/>
          <a:stretch>
            <a:fillRect/>
          </a:stretch>
        </p:blipFill>
        <p:spPr>
          <a:xfrm>
            <a:off x="487461" y="845548"/>
            <a:ext cx="877202" cy="11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3BC0AFE9430499B2E59936302428B" ma:contentTypeVersion="7" ma:contentTypeDescription="Create a new document." ma:contentTypeScope="" ma:versionID="457874a5e7a88c5d1412a5f91995d275">
  <xsd:schema xmlns:xsd="http://www.w3.org/2001/XMLSchema" xmlns:xs="http://www.w3.org/2001/XMLSchema" xmlns:p="http://schemas.microsoft.com/office/2006/metadata/properties" xmlns:ns2="39f83bc8-12cf-4abb-a898-da8b6eb0354a" targetNamespace="http://schemas.microsoft.com/office/2006/metadata/properties" ma:root="true" ma:fieldsID="c05dcda6d97811a17b91542475b5021f" ns2:_="">
    <xsd:import namespace="39f83bc8-12cf-4abb-a898-da8b6eb03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83bc8-12cf-4abb-a898-da8b6eb03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A7C767-635D-4895-B3F4-1C01221D52C5}"/>
</file>

<file path=customXml/itemProps2.xml><?xml version="1.0" encoding="utf-8"?>
<ds:datastoreItem xmlns:ds="http://schemas.openxmlformats.org/officeDocument/2006/customXml" ds:itemID="{35447CE9-56EF-4F9E-8B28-B7DA1DC58C4D}"/>
</file>

<file path=customXml/itemProps3.xml><?xml version="1.0" encoding="utf-8"?>
<ds:datastoreItem xmlns:ds="http://schemas.openxmlformats.org/officeDocument/2006/customXml" ds:itemID="{8FC976A5-88E3-4C2E-9566-DF71067F3C3A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275</Words>
  <Application>Microsoft Macintosh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Montserrat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Abhishek Kumar</dc:creator>
  <cp:lastModifiedBy>Abhishek Kumar</cp:lastModifiedBy>
  <cp:revision>15</cp:revision>
  <dcterms:created xsi:type="dcterms:W3CDTF">2025-12-02T06:59:54Z</dcterms:created>
  <dcterms:modified xsi:type="dcterms:W3CDTF">2025-12-04T11:05:22Z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0x0101005713BC0AFE9430499B2E59936302428B</vt:lpwstr>
  </property>
</Properties>
</file>